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43891200" cy="32918400"/>
  <p:notesSz cx="16827500" cy="22047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1" autoAdjust="0"/>
    <p:restoredTop sz="94660"/>
  </p:normalViewPr>
  <p:slideViewPr>
    <p:cSldViewPr snapToGrid="0">
      <p:cViewPr>
        <p:scale>
          <a:sx n="30" d="100"/>
          <a:sy n="30" d="100"/>
        </p:scale>
        <p:origin x="-1359" y="-15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8DD44-6290-4FA0-A881-1C669792FE2A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46DA8-FE18-4883-B3EA-4ED8F78C8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153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8DD44-6290-4FA0-A881-1C669792FE2A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46DA8-FE18-4883-B3EA-4ED8F78C8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41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8DD44-6290-4FA0-A881-1C669792FE2A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46DA8-FE18-4883-B3EA-4ED8F78C8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81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8DD44-6290-4FA0-A881-1C669792FE2A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46DA8-FE18-4883-B3EA-4ED8F78C8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917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8DD44-6290-4FA0-A881-1C669792FE2A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46DA8-FE18-4883-B3EA-4ED8F78C8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415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8DD44-6290-4FA0-A881-1C669792FE2A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46DA8-FE18-4883-B3EA-4ED8F78C8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2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8DD44-6290-4FA0-A881-1C669792FE2A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46DA8-FE18-4883-B3EA-4ED8F78C8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244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8DD44-6290-4FA0-A881-1C669792FE2A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46DA8-FE18-4883-B3EA-4ED8F78C8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636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8DD44-6290-4FA0-A881-1C669792FE2A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46DA8-FE18-4883-B3EA-4ED8F78C8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59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8DD44-6290-4FA0-A881-1C669792FE2A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46DA8-FE18-4883-B3EA-4ED8F78C8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221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8DD44-6290-4FA0-A881-1C669792FE2A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46DA8-FE18-4883-B3EA-4ED8F78C8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53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08DD44-6290-4FA0-A881-1C669792FE2A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46DA8-FE18-4883-B3EA-4ED8F78C8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451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738AD956-C222-49CF-A80F-E88B3C2AAB30}"/>
              </a:ext>
            </a:extLst>
          </p:cNvPr>
          <p:cNvSpPr txBox="1">
            <a:spLocks/>
          </p:cNvSpPr>
          <p:nvPr/>
        </p:nvSpPr>
        <p:spPr>
          <a:xfrm>
            <a:off x="4" y="1221231"/>
            <a:ext cx="43891196" cy="3635885"/>
          </a:xfrm>
          <a:prstGeom prst="rect">
            <a:avLst/>
          </a:prstGeom>
          <a:noFill/>
          <a:ln>
            <a:noFill/>
          </a:ln>
        </p:spPr>
        <p:txBody>
          <a:bodyPr lIns="329130" tIns="329130" rIns="329130" bIns="32913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  <a:defRPr sz="2601" b="0" i="0" u="none" strike="noStrike" cap="none">
                <a:solidFill>
                  <a:schemeClr val="dk1"/>
                </a:solidFill>
                <a:latin typeface="+mj-lt"/>
                <a:ea typeface="Source Sans Pro"/>
                <a:cs typeface="Source Sans Pro"/>
                <a:sym typeface="Source Sans Pro"/>
              </a:defRPr>
            </a:lvl1pPr>
            <a:lvl2pPr lvl="1" indent="0">
              <a:spcBef>
                <a:spcPts val="0"/>
              </a:spcBef>
              <a:buNone/>
              <a:defRPr sz="1801"/>
            </a:lvl2pPr>
            <a:lvl3pPr lvl="2" indent="0">
              <a:spcBef>
                <a:spcPts val="0"/>
              </a:spcBef>
              <a:buNone/>
              <a:defRPr sz="1801"/>
            </a:lvl3pPr>
            <a:lvl4pPr lvl="3" indent="0">
              <a:spcBef>
                <a:spcPts val="0"/>
              </a:spcBef>
              <a:buNone/>
              <a:defRPr sz="1801"/>
            </a:lvl4pPr>
            <a:lvl5pPr lvl="4" indent="0">
              <a:spcBef>
                <a:spcPts val="0"/>
              </a:spcBef>
              <a:buNone/>
              <a:defRPr sz="1801"/>
            </a:lvl5pPr>
            <a:lvl6pPr lvl="5" indent="0">
              <a:spcBef>
                <a:spcPts val="0"/>
              </a:spcBef>
              <a:buNone/>
              <a:defRPr sz="1801"/>
            </a:lvl6pPr>
            <a:lvl7pPr lvl="6" indent="0">
              <a:spcBef>
                <a:spcPts val="0"/>
              </a:spcBef>
              <a:buNone/>
              <a:defRPr sz="1801"/>
            </a:lvl7pPr>
            <a:lvl8pPr lvl="7" indent="0">
              <a:spcBef>
                <a:spcPts val="0"/>
              </a:spcBef>
              <a:buNone/>
              <a:defRPr sz="1801"/>
            </a:lvl8pPr>
            <a:lvl9pPr lvl="8" indent="0">
              <a:spcBef>
                <a:spcPts val="0"/>
              </a:spcBef>
              <a:buNone/>
              <a:defRPr sz="1801"/>
            </a:lvl9pPr>
          </a:lstStyle>
          <a:p>
            <a:pPr defTabSz="3291840">
              <a:buClr>
                <a:srgbClr val="000000"/>
              </a:buClr>
              <a:defRPr/>
            </a:pPr>
            <a:r>
              <a:rPr lang="en-US" sz="8000" kern="0" dirty="0">
                <a:solidFill>
                  <a:srgbClr val="000000"/>
                </a:solidFill>
                <a:latin typeface="Arial" panose="020B0604020202020204"/>
              </a:rPr>
              <a:t>System of Networked Sensors for Detection and </a:t>
            </a:r>
          </a:p>
          <a:p>
            <a:pPr defTabSz="3291840">
              <a:buClr>
                <a:srgbClr val="000000"/>
              </a:buClr>
              <a:defRPr/>
            </a:pPr>
            <a:r>
              <a:rPr lang="en-US" sz="8000" kern="0" dirty="0">
                <a:solidFill>
                  <a:srgbClr val="000000"/>
                </a:solidFill>
                <a:latin typeface="Arial" panose="020B0604020202020204"/>
              </a:rPr>
              <a:t>Characterization of Underground Activity</a:t>
            </a:r>
            <a:br>
              <a:rPr lang="en-US" sz="9600" kern="0" dirty="0">
                <a:solidFill>
                  <a:srgbClr val="000000"/>
                </a:solidFill>
                <a:latin typeface="Arial" panose="020B0604020202020204"/>
              </a:rPr>
            </a:br>
            <a:r>
              <a:rPr lang="en-US" sz="5400" kern="0" dirty="0">
                <a:solidFill>
                  <a:srgbClr val="000000"/>
                </a:solidFill>
                <a:latin typeface="Arial" panose="020B0604020202020204"/>
              </a:rPr>
              <a:t>Augustus </a:t>
            </a:r>
            <a:r>
              <a:rPr lang="en-US" sz="5400" kern="0" dirty="0" err="1">
                <a:solidFill>
                  <a:srgbClr val="000000"/>
                </a:solidFill>
                <a:latin typeface="Arial" panose="020B0604020202020204"/>
              </a:rPr>
              <a:t>Standeven</a:t>
            </a:r>
            <a:r>
              <a:rPr lang="en-US" sz="5400" kern="0" dirty="0">
                <a:solidFill>
                  <a:srgbClr val="000000"/>
                </a:solidFill>
                <a:latin typeface="Arial" panose="020B0604020202020204"/>
              </a:rPr>
              <a:t>, Tyler McKean, Vulindsky Fanfan, Yohannes Kidane</a:t>
            </a:r>
          </a:p>
          <a:p>
            <a:pPr defTabSz="3291840">
              <a:buClr>
                <a:srgbClr val="000000"/>
              </a:buClr>
              <a:defRPr/>
            </a:pPr>
            <a:r>
              <a:rPr lang="en-US" sz="4800" kern="0" dirty="0">
                <a:solidFill>
                  <a:srgbClr val="000000"/>
                </a:solidFill>
                <a:latin typeface="Arial" panose="020B0604020202020204"/>
              </a:rPr>
              <a:t>Department of Engineering – University of Massachusetts Boston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2A7C80-3AC1-493D-80C7-5268B8AB93CE}"/>
              </a:ext>
            </a:extLst>
          </p:cNvPr>
          <p:cNvGrpSpPr/>
          <p:nvPr/>
        </p:nvGrpSpPr>
        <p:grpSpPr>
          <a:xfrm>
            <a:off x="1505937" y="5068331"/>
            <a:ext cx="40986357" cy="23882412"/>
            <a:chOff x="1505937" y="8525236"/>
            <a:chExt cx="40986357" cy="18030610"/>
          </a:xfrm>
        </p:grpSpPr>
        <p:sp>
          <p:nvSpPr>
            <p:cNvPr id="5" name="Shape 141">
              <a:extLst>
                <a:ext uri="{FF2B5EF4-FFF2-40B4-BE49-F238E27FC236}">
                  <a16:creationId xmlns:a16="http://schemas.microsoft.com/office/drawing/2014/main" id="{C440DC9D-48A1-4842-8DDA-9FC4E4E08209}"/>
                </a:ext>
              </a:extLst>
            </p:cNvPr>
            <p:cNvSpPr/>
            <p:nvPr/>
          </p:nvSpPr>
          <p:spPr>
            <a:xfrm>
              <a:off x="3133049" y="12655237"/>
              <a:ext cx="10444774" cy="294501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617220" indent="-617220">
                <a:buClr>
                  <a:schemeClr val="tx1"/>
                </a:buClr>
                <a:buFont typeface="Wingdings" panose="05000000000000000000" pitchFamily="2" charset="2"/>
                <a:buChar char="q"/>
              </a:pPr>
              <a:r>
                <a:rPr lang="en-US" sz="4400" dirty="0"/>
                <a:t>Commercial security systems are expensive, complex, time consuming to setup, and can be difficult to interpret.</a:t>
              </a:r>
            </a:p>
            <a:p>
              <a:pPr marL="617220" indent="-617220">
                <a:buClr>
                  <a:schemeClr val="bg2">
                    <a:lumMod val="10000"/>
                  </a:schemeClr>
                </a:buClr>
                <a:buFont typeface="Wingdings" panose="05000000000000000000" pitchFamily="2" charset="2"/>
                <a:buChar char="q"/>
              </a:pPr>
              <a:r>
                <a:rPr lang="en-US" sz="4400" dirty="0"/>
                <a:t>Goal: Create a security system that is portable, cheap, easy to setup, and user-friendly with intentions that project could be scaled up for another Design team in the future. </a:t>
              </a:r>
            </a:p>
          </p:txBody>
        </p:sp>
        <p:sp>
          <p:nvSpPr>
            <p:cNvPr id="8" name="Shape 141">
              <a:extLst>
                <a:ext uri="{FF2B5EF4-FFF2-40B4-BE49-F238E27FC236}">
                  <a16:creationId xmlns:a16="http://schemas.microsoft.com/office/drawing/2014/main" id="{59EE9588-2FB6-45A9-BFE7-888E68F05AA9}"/>
                </a:ext>
              </a:extLst>
            </p:cNvPr>
            <p:cNvSpPr/>
            <p:nvPr/>
          </p:nvSpPr>
          <p:spPr>
            <a:xfrm>
              <a:off x="3880355" y="9051286"/>
              <a:ext cx="8687999" cy="56445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algn="ctr">
                <a:buClr>
                  <a:srgbClr val="CC0066"/>
                </a:buClr>
              </a:pPr>
              <a:r>
                <a:rPr lang="en-US" sz="36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Underground Security Detection Systems</a:t>
              </a:r>
            </a:p>
          </p:txBody>
        </p:sp>
        <p:sp>
          <p:nvSpPr>
            <p:cNvPr id="9" name="Shape 141">
              <a:extLst>
                <a:ext uri="{FF2B5EF4-FFF2-40B4-BE49-F238E27FC236}">
                  <a16:creationId xmlns:a16="http://schemas.microsoft.com/office/drawing/2014/main" id="{856653C2-8079-4F2A-B5D0-D71AD1909DE6}"/>
                </a:ext>
              </a:extLst>
            </p:cNvPr>
            <p:cNvSpPr/>
            <p:nvPr/>
          </p:nvSpPr>
          <p:spPr>
            <a:xfrm>
              <a:off x="2957591" y="20755670"/>
              <a:ext cx="10454346" cy="568618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617220" indent="-617220">
                <a:buClr>
                  <a:srgbClr val="FF0000"/>
                </a:buClr>
                <a:buFont typeface="Wingdings" panose="05000000000000000000" pitchFamily="2" charset="2"/>
                <a:buChar char="Ø"/>
              </a:pPr>
              <a:r>
                <a:rPr lang="en-US" sz="4400" dirty="0">
                  <a:solidFill>
                    <a:srgbClr val="FF0000"/>
                  </a:solidFill>
                </a:rPr>
                <a:t>Data Acquisition</a:t>
              </a:r>
            </a:p>
            <a:p>
              <a:pPr marL="834390" indent="-617220">
                <a:buFont typeface="Wingdings" panose="05000000000000000000" pitchFamily="2" charset="2"/>
                <a:buChar char="q"/>
              </a:pPr>
              <a:r>
                <a:rPr lang="en-US" sz="4400" dirty="0"/>
                <a:t>Geophone sensors to capture ground vibrations</a:t>
              </a:r>
            </a:p>
            <a:p>
              <a:pPr marL="834390" indent="-617220">
                <a:buFont typeface="Wingdings" panose="05000000000000000000" pitchFamily="2" charset="2"/>
                <a:buChar char="q"/>
              </a:pPr>
              <a:r>
                <a:rPr lang="en-US" sz="4400" dirty="0"/>
                <a:t>PCB to acquire full oscillation information  </a:t>
              </a:r>
            </a:p>
            <a:p>
              <a:pPr marL="617220" indent="-617220">
                <a:buClr>
                  <a:schemeClr val="accent5">
                    <a:lumMod val="75000"/>
                  </a:schemeClr>
                </a:buClr>
                <a:buFont typeface="Wingdings" panose="05000000000000000000" pitchFamily="2" charset="2"/>
                <a:buChar char="Ø"/>
              </a:pPr>
              <a:r>
                <a:rPr lang="en-US" sz="4400" dirty="0">
                  <a:solidFill>
                    <a:schemeClr val="accent5">
                      <a:lumMod val="75000"/>
                    </a:schemeClr>
                  </a:solidFill>
                </a:rPr>
                <a:t>Arduino Due</a:t>
              </a:r>
            </a:p>
            <a:p>
              <a:pPr marL="834390" indent="-617220">
                <a:buFont typeface="Wingdings" panose="05000000000000000000" pitchFamily="2" charset="2"/>
                <a:buChar char="q"/>
              </a:pPr>
              <a:r>
                <a:rPr lang="en-US" sz="4400" dirty="0"/>
                <a:t>Analog-to-Digital Conversion </a:t>
              </a:r>
            </a:p>
            <a:p>
              <a:pPr marL="617220" indent="-617220">
                <a:buClr>
                  <a:schemeClr val="accent6">
                    <a:lumMod val="75000"/>
                  </a:schemeClr>
                </a:buClr>
                <a:buFont typeface="Wingdings" panose="05000000000000000000" pitchFamily="2" charset="2"/>
                <a:buChar char="Ø"/>
              </a:pPr>
              <a:r>
                <a:rPr lang="en-US" sz="4400" dirty="0">
                  <a:solidFill>
                    <a:schemeClr val="accent6">
                      <a:lumMod val="75000"/>
                    </a:schemeClr>
                  </a:solidFill>
                </a:rPr>
                <a:t>Raspberry Pi</a:t>
              </a:r>
            </a:p>
            <a:p>
              <a:pPr marL="834390" indent="-617220">
                <a:buFont typeface="Wingdings" panose="05000000000000000000" pitchFamily="2" charset="2"/>
                <a:buChar char="q"/>
              </a:pPr>
              <a:r>
                <a:rPr lang="en-US" sz="4400" dirty="0"/>
                <a:t>Data Logging, Processing, and Display Results to Display</a:t>
              </a:r>
            </a:p>
            <a:p>
              <a:pPr marL="834390" indent="-617220">
                <a:buFont typeface="Wingdings" panose="05000000000000000000" pitchFamily="2" charset="2"/>
                <a:buChar char="q"/>
              </a:pPr>
              <a:r>
                <a:rPr lang="en-US" sz="4400" dirty="0"/>
                <a:t>Power Brick Battery daisy-chains power to components</a:t>
              </a:r>
            </a:p>
            <a:p>
              <a:endParaRPr lang="en-US" sz="3600" dirty="0"/>
            </a:p>
          </p:txBody>
        </p:sp>
        <p:sp>
          <p:nvSpPr>
            <p:cNvPr id="22" name="Shape 141">
              <a:extLst>
                <a:ext uri="{FF2B5EF4-FFF2-40B4-BE49-F238E27FC236}">
                  <a16:creationId xmlns:a16="http://schemas.microsoft.com/office/drawing/2014/main" id="{8A270389-F55E-4DA1-898B-B209916717C3}"/>
                </a:ext>
              </a:extLst>
            </p:cNvPr>
            <p:cNvSpPr/>
            <p:nvPr/>
          </p:nvSpPr>
          <p:spPr>
            <a:xfrm>
              <a:off x="16373697" y="15565784"/>
              <a:ext cx="11128622" cy="10990062"/>
            </a:xfrm>
            <a:prstGeom prst="rect">
              <a:avLst/>
            </a:prstGeom>
            <a:noFill/>
            <a:ln>
              <a:noFill/>
            </a:ln>
          </p:spPr>
          <p:txBody>
            <a:bodyPr lIns="164592" tIns="0" rIns="164592" bIns="0" anchor="t" anchorCtr="0">
              <a:noAutofit/>
            </a:bodyPr>
            <a:lstStyle/>
            <a:p>
              <a:r>
                <a:rPr lang="en-US" sz="4400" dirty="0"/>
                <a:t>The system is composed of four subsystems:</a:t>
              </a:r>
            </a:p>
            <a:p>
              <a:pPr marL="617220" indent="-617220">
                <a:buClr>
                  <a:srgbClr val="FF0000"/>
                </a:buClr>
                <a:buFont typeface="Wingdings" panose="05000000000000000000" pitchFamily="2" charset="2"/>
                <a:buChar char="Ø"/>
              </a:pPr>
              <a:r>
                <a:rPr lang="en-US" sz="4400" dirty="0">
                  <a:solidFill>
                    <a:srgbClr val="FF0000"/>
                  </a:solidFill>
                </a:rPr>
                <a:t>Geophone Sensors with DC Offset PCB</a:t>
              </a:r>
            </a:p>
            <a:p>
              <a:pPr marL="834390" indent="-617220">
                <a:buFont typeface="Wingdings" panose="05000000000000000000" pitchFamily="2" charset="2"/>
                <a:buChar char="q"/>
              </a:pPr>
              <a:r>
                <a:rPr lang="en-US" sz="4400" dirty="0"/>
                <a:t>Passive Vibration sensors will be offset by 1.65V to capture peaks and troughs of oscillations.</a:t>
              </a:r>
            </a:p>
            <a:p>
              <a:pPr marL="617220" indent="-617220">
                <a:buClr>
                  <a:schemeClr val="accent5">
                    <a:lumMod val="75000"/>
                  </a:schemeClr>
                </a:buClr>
                <a:buFont typeface="Wingdings" panose="05000000000000000000" pitchFamily="2" charset="2"/>
                <a:buChar char="Ø"/>
              </a:pPr>
              <a:r>
                <a:rPr lang="en-US" sz="4400" dirty="0">
                  <a:solidFill>
                    <a:schemeClr val="accent5">
                      <a:lumMod val="75000"/>
                    </a:schemeClr>
                  </a:solidFill>
                </a:rPr>
                <a:t>Arduino Due</a:t>
              </a:r>
            </a:p>
            <a:p>
              <a:pPr marL="834390" indent="-617220">
                <a:buFont typeface="Wingdings" panose="05000000000000000000" pitchFamily="2" charset="2"/>
                <a:buChar char="q"/>
              </a:pPr>
              <a:r>
                <a:rPr lang="en-US" sz="4400" dirty="0"/>
                <a:t>12-bit Resolution for A/D Conversion</a:t>
              </a:r>
            </a:p>
            <a:p>
              <a:pPr marL="834390" indent="-617220">
                <a:buFont typeface="Wingdings" panose="05000000000000000000" pitchFamily="2" charset="2"/>
                <a:buChar char="q"/>
              </a:pPr>
              <a:r>
                <a:rPr lang="en-US" sz="4400" dirty="0"/>
                <a:t>Sample Rate at 500Hz</a:t>
              </a:r>
            </a:p>
            <a:p>
              <a:pPr marL="834390" indent="-617220">
                <a:buFont typeface="Wingdings" panose="05000000000000000000" pitchFamily="2" charset="2"/>
                <a:buChar char="q"/>
              </a:pPr>
              <a:r>
                <a:rPr lang="en-US" sz="4400" dirty="0"/>
                <a:t>Serial communication via USB port to Raspberry Pi for data logging.</a:t>
              </a:r>
            </a:p>
            <a:p>
              <a:pPr marL="617220" indent="-617220">
                <a:buClr>
                  <a:schemeClr val="accent6">
                    <a:lumMod val="75000"/>
                  </a:schemeClr>
                </a:buClr>
                <a:buFont typeface="Wingdings" panose="05000000000000000000" pitchFamily="2" charset="2"/>
                <a:buChar char="Ø"/>
              </a:pPr>
              <a:r>
                <a:rPr lang="en-US" sz="4400" dirty="0">
                  <a:solidFill>
                    <a:schemeClr val="accent6">
                      <a:lumMod val="75000"/>
                    </a:schemeClr>
                  </a:solidFill>
                </a:rPr>
                <a:t>Raspberry Pi</a:t>
              </a:r>
            </a:p>
            <a:p>
              <a:pPr marL="834390" indent="-617220">
                <a:buFont typeface="Wingdings" panose="05000000000000000000" pitchFamily="2" charset="2"/>
                <a:buChar char="q"/>
              </a:pPr>
              <a:r>
                <a:rPr lang="en-US" sz="4400" dirty="0"/>
                <a:t>Data logging of Serial data from Arduino.</a:t>
              </a:r>
            </a:p>
            <a:p>
              <a:pPr marL="834390" indent="-617220">
                <a:buFont typeface="Wingdings" panose="05000000000000000000" pitchFamily="2" charset="2"/>
                <a:buChar char="q"/>
              </a:pPr>
              <a:r>
                <a:rPr lang="en-US" sz="4400" dirty="0"/>
                <a:t>Python scripts that Preprocess logged data and Extracts Statistical and Analytical Features that are imported into a KNN Machine Learning Model. </a:t>
              </a:r>
            </a:p>
            <a:p>
              <a:pPr marL="834390" indent="-617220">
                <a:buFont typeface="Wingdings" panose="05000000000000000000" pitchFamily="2" charset="2"/>
                <a:buChar char="q"/>
              </a:pPr>
              <a:r>
                <a:rPr lang="en-US" sz="4400" dirty="0"/>
                <a:t>Displays predictions of Vibrations to GUI, which includes History tab for previously occurred events.</a:t>
              </a:r>
            </a:p>
            <a:p>
              <a:pPr marL="617220" indent="-617220">
                <a:buClr>
                  <a:schemeClr val="tx1"/>
                </a:buClr>
                <a:buFont typeface="Wingdings" panose="05000000000000000000" pitchFamily="2" charset="2"/>
                <a:buChar char="Ø"/>
              </a:pPr>
              <a:r>
                <a:rPr lang="en-US" sz="4400" dirty="0"/>
                <a:t>Power Brick Battery</a:t>
              </a:r>
            </a:p>
            <a:p>
              <a:pPr marL="834390" indent="-617220">
                <a:buFont typeface="Wingdings" panose="05000000000000000000" pitchFamily="2" charset="2"/>
                <a:buChar char="q"/>
              </a:pPr>
              <a:r>
                <a:rPr lang="en-US" sz="4400" dirty="0"/>
                <a:t>Provides 12V 6000mAh/5V USB DC voltage</a:t>
              </a:r>
            </a:p>
          </p:txBody>
        </p:sp>
        <p:sp>
          <p:nvSpPr>
            <p:cNvPr id="30" name="Shape 141">
              <a:extLst>
                <a:ext uri="{FF2B5EF4-FFF2-40B4-BE49-F238E27FC236}">
                  <a16:creationId xmlns:a16="http://schemas.microsoft.com/office/drawing/2014/main" id="{295D8A14-FDF7-4120-8B4A-C5E3F38C69F3}"/>
                </a:ext>
              </a:extLst>
            </p:cNvPr>
            <p:cNvSpPr/>
            <p:nvPr/>
          </p:nvSpPr>
          <p:spPr>
            <a:xfrm>
              <a:off x="32042756" y="18318368"/>
              <a:ext cx="10036004" cy="8105731"/>
            </a:xfrm>
            <a:prstGeom prst="rect">
              <a:avLst/>
            </a:prstGeom>
            <a:noFill/>
            <a:ln>
              <a:noFill/>
            </a:ln>
          </p:spPr>
          <p:txBody>
            <a:bodyPr lIns="164592" tIns="0" rIns="164592" bIns="0" anchor="t" anchorCtr="0">
              <a:noAutofit/>
            </a:bodyPr>
            <a:lstStyle/>
            <a:p>
              <a:r>
                <a:rPr lang="en-US" sz="4400" dirty="0"/>
                <a:t>Networked Sensors System featuring:</a:t>
              </a:r>
            </a:p>
            <a:p>
              <a:pPr marL="617220" indent="-617220">
                <a:buClr>
                  <a:schemeClr val="tx1"/>
                </a:buClr>
                <a:buFont typeface="Wingdings" panose="05000000000000000000" pitchFamily="2" charset="2"/>
                <a:buChar char="q"/>
              </a:pPr>
              <a:r>
                <a:rPr lang="en-US" sz="4400" dirty="0"/>
                <a:t>Low Cost, Portable, Minimal Size system that’s simple to setup</a:t>
              </a:r>
            </a:p>
            <a:p>
              <a:pPr marL="617220" indent="-617220">
                <a:buClr>
                  <a:schemeClr val="tx1"/>
                </a:buClr>
                <a:buFont typeface="Wingdings" panose="05000000000000000000" pitchFamily="2" charset="2"/>
                <a:buChar char="q"/>
              </a:pPr>
              <a:r>
                <a:rPr lang="en-US" sz="4400" dirty="0"/>
                <a:t>Machine Learning model trained for 5 different vibration classes with an accuracy range of 80-90% in static setup</a:t>
              </a:r>
            </a:p>
            <a:p>
              <a:pPr marL="617220" indent="-617220">
                <a:buClr>
                  <a:schemeClr val="tx1"/>
                </a:buClr>
                <a:buFont typeface="Wingdings" panose="05000000000000000000" pitchFamily="2" charset="2"/>
                <a:buChar char="q"/>
              </a:pPr>
              <a:r>
                <a:rPr lang="en-US" sz="4400" dirty="0"/>
                <a:t>GUI displaying Accuracy and History of Predictions to Rpi 4” LCD screen </a:t>
              </a:r>
            </a:p>
            <a:p>
              <a:pPr marL="617220" indent="-617220">
                <a:buClr>
                  <a:schemeClr val="tx1"/>
                </a:buClr>
                <a:buFont typeface="Wingdings" panose="05000000000000000000" pitchFamily="2" charset="2"/>
                <a:buChar char="q"/>
              </a:pPr>
              <a:r>
                <a:rPr lang="en-US" sz="4400" dirty="0"/>
                <a:t>Power Brick Battery that can self-power system for about 10-11 hours</a:t>
              </a:r>
            </a:p>
            <a:p>
              <a:pPr marL="617220" indent="-617220">
                <a:buClr>
                  <a:schemeClr val="tx1"/>
                </a:buClr>
                <a:buFont typeface="Wingdings" panose="05000000000000000000" pitchFamily="2" charset="2"/>
                <a:buChar char="q"/>
              </a:pPr>
              <a:r>
                <a:rPr lang="en-US" sz="4400" dirty="0"/>
                <a:t>Project could be expanded by incorporating real-time processing,  scaling up number of sensors, including filters/amplifiers to sensors, and increasing signal library to train model to classify more vibration sources</a:t>
              </a:r>
            </a:p>
            <a:p>
              <a:endParaRPr lang="en-US" sz="3780" dirty="0"/>
            </a:p>
          </p:txBody>
        </p:sp>
        <p:sp>
          <p:nvSpPr>
            <p:cNvPr id="32" name="Shape 29">
              <a:extLst>
                <a:ext uri="{FF2B5EF4-FFF2-40B4-BE49-F238E27FC236}">
                  <a16:creationId xmlns:a16="http://schemas.microsoft.com/office/drawing/2014/main" id="{432ACB27-24F2-465F-9E80-54CCC6CB2CFD}"/>
                </a:ext>
              </a:extLst>
            </p:cNvPr>
            <p:cNvSpPr/>
            <p:nvPr/>
          </p:nvSpPr>
          <p:spPr>
            <a:xfrm>
              <a:off x="2792819" y="8810151"/>
              <a:ext cx="10863072" cy="8105731"/>
            </a:xfrm>
            <a:prstGeom prst="roundRect">
              <a:avLst>
                <a:gd name="adj" fmla="val 16667"/>
              </a:avLst>
            </a:prstGeom>
            <a:noFill/>
            <a:ln w="25400" cap="flat" cmpd="sng">
              <a:solidFill>
                <a:srgbClr val="395E8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29134" tIns="164520" rIns="329134" bIns="164520" anchor="ctr" anchorCtr="0">
              <a:noAutofit/>
            </a:bodyPr>
            <a:lstStyle/>
            <a:p>
              <a:pPr algn="ctr"/>
              <a:endParaRPr sz="6484">
                <a:solidFill>
                  <a:srgbClr val="FFFFFF"/>
                </a:solidFill>
              </a:endParaRPr>
            </a:p>
          </p:txBody>
        </p:sp>
        <p:sp>
          <p:nvSpPr>
            <p:cNvPr id="33" name="Shape 32">
              <a:extLst>
                <a:ext uri="{FF2B5EF4-FFF2-40B4-BE49-F238E27FC236}">
                  <a16:creationId xmlns:a16="http://schemas.microsoft.com/office/drawing/2014/main" id="{729771D1-407E-49B7-A6C9-CDD185518C65}"/>
                </a:ext>
              </a:extLst>
            </p:cNvPr>
            <p:cNvSpPr/>
            <p:nvPr/>
          </p:nvSpPr>
          <p:spPr>
            <a:xfrm>
              <a:off x="2779862" y="18334289"/>
              <a:ext cx="10863072" cy="8077637"/>
            </a:xfrm>
            <a:prstGeom prst="roundRect">
              <a:avLst>
                <a:gd name="adj" fmla="val 16667"/>
              </a:avLst>
            </a:prstGeom>
            <a:noFill/>
            <a:ln w="25400" cap="flat" cmpd="sng">
              <a:solidFill>
                <a:srgbClr val="395E8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29134" tIns="164520" rIns="329134" bIns="164520" anchor="ctr" anchorCtr="0">
              <a:noAutofit/>
            </a:bodyPr>
            <a:lstStyle/>
            <a:p>
              <a:pPr algn="ctr"/>
              <a:endParaRPr sz="6484">
                <a:solidFill>
                  <a:srgbClr val="FFFFFF"/>
                </a:solidFill>
              </a:endParaRPr>
            </a:p>
          </p:txBody>
        </p:sp>
        <p:sp>
          <p:nvSpPr>
            <p:cNvPr id="34" name="Shape 34">
              <a:extLst>
                <a:ext uri="{FF2B5EF4-FFF2-40B4-BE49-F238E27FC236}">
                  <a16:creationId xmlns:a16="http://schemas.microsoft.com/office/drawing/2014/main" id="{DD19CCB3-1452-4CDA-8FAD-E7C4DEA09E9A}"/>
                </a:ext>
              </a:extLst>
            </p:cNvPr>
            <p:cNvSpPr/>
            <p:nvPr/>
          </p:nvSpPr>
          <p:spPr>
            <a:xfrm>
              <a:off x="15895269" y="8974742"/>
              <a:ext cx="11950693" cy="17467114"/>
            </a:xfrm>
            <a:prstGeom prst="roundRect">
              <a:avLst>
                <a:gd name="adj" fmla="val 16667"/>
              </a:avLst>
            </a:prstGeom>
            <a:noFill/>
            <a:ln w="25400" cap="flat" cmpd="sng">
              <a:solidFill>
                <a:srgbClr val="395E8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29134" tIns="164520" rIns="329134" bIns="164520" anchor="ctr" anchorCtr="0">
              <a:noAutofit/>
            </a:bodyPr>
            <a:lstStyle/>
            <a:p>
              <a:pPr algn="ctr"/>
              <a:endParaRPr sz="6484">
                <a:solidFill>
                  <a:srgbClr val="FFFFFF"/>
                </a:solidFill>
              </a:endParaRPr>
            </a:p>
          </p:txBody>
        </p:sp>
        <p:sp>
          <p:nvSpPr>
            <p:cNvPr id="35" name="Shape 40">
              <a:extLst>
                <a:ext uri="{FF2B5EF4-FFF2-40B4-BE49-F238E27FC236}">
                  <a16:creationId xmlns:a16="http://schemas.microsoft.com/office/drawing/2014/main" id="{D4F4ACDE-0ED2-4ECD-AF6D-8F574B755929}"/>
                </a:ext>
              </a:extLst>
            </p:cNvPr>
            <p:cNvSpPr/>
            <p:nvPr/>
          </p:nvSpPr>
          <p:spPr>
            <a:xfrm>
              <a:off x="7368960" y="17080474"/>
              <a:ext cx="1434820" cy="1098914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3"/>
            </a:solidFill>
            <a:ln w="25400" cap="flat" cmpd="sng">
              <a:solidFill>
                <a:srgbClr val="71884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29134" tIns="164520" rIns="329134" bIns="164520" anchor="ctr" anchorCtr="0">
              <a:noAutofit/>
            </a:bodyPr>
            <a:lstStyle/>
            <a:p>
              <a:pPr algn="ctr"/>
              <a:endParaRPr sz="6484">
                <a:solidFill>
                  <a:srgbClr val="FFFFFF"/>
                </a:solidFill>
              </a:endParaRPr>
            </a:p>
          </p:txBody>
        </p:sp>
        <p:sp>
          <p:nvSpPr>
            <p:cNvPr id="36" name="Shape 42">
              <a:extLst>
                <a:ext uri="{FF2B5EF4-FFF2-40B4-BE49-F238E27FC236}">
                  <a16:creationId xmlns:a16="http://schemas.microsoft.com/office/drawing/2014/main" id="{EF5697C3-1F9D-4A7F-9791-981F65395518}"/>
                </a:ext>
              </a:extLst>
            </p:cNvPr>
            <p:cNvSpPr/>
            <p:nvPr/>
          </p:nvSpPr>
          <p:spPr>
            <a:xfrm rot="-5400000">
              <a:off x="27647546" y="12735187"/>
              <a:ext cx="2005841" cy="78608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3"/>
            </a:solidFill>
            <a:ln w="25400" cap="flat" cmpd="sng">
              <a:solidFill>
                <a:srgbClr val="71884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29134" tIns="164520" rIns="329134" bIns="164520" anchor="ctr" anchorCtr="0">
              <a:noAutofit/>
            </a:bodyPr>
            <a:lstStyle/>
            <a:p>
              <a:pPr algn="ctr"/>
              <a:endParaRPr sz="6484">
                <a:solidFill>
                  <a:srgbClr val="FFFFFF"/>
                </a:solidFill>
              </a:endParaRPr>
            </a:p>
          </p:txBody>
        </p:sp>
        <p:sp>
          <p:nvSpPr>
            <p:cNvPr id="37" name="Shape 43">
              <a:extLst>
                <a:ext uri="{FF2B5EF4-FFF2-40B4-BE49-F238E27FC236}">
                  <a16:creationId xmlns:a16="http://schemas.microsoft.com/office/drawing/2014/main" id="{F915C682-028C-4C00-9F9A-20277723D92E}"/>
                </a:ext>
              </a:extLst>
            </p:cNvPr>
            <p:cNvSpPr/>
            <p:nvPr/>
          </p:nvSpPr>
          <p:spPr>
            <a:xfrm>
              <a:off x="36581528" y="17144673"/>
              <a:ext cx="1434820" cy="1098914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3"/>
            </a:solidFill>
            <a:ln w="25400" cap="flat" cmpd="sng">
              <a:solidFill>
                <a:srgbClr val="71884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29134" tIns="164520" rIns="329134" bIns="164520" anchor="ctr" anchorCtr="0">
              <a:noAutofit/>
            </a:bodyPr>
            <a:lstStyle/>
            <a:p>
              <a:pPr algn="ctr"/>
              <a:endParaRPr sz="6484">
                <a:solidFill>
                  <a:srgbClr val="FFFFFF"/>
                </a:solidFill>
              </a:endParaRPr>
            </a:p>
          </p:txBody>
        </p:sp>
        <p:sp>
          <p:nvSpPr>
            <p:cNvPr id="38" name="Shape 29">
              <a:extLst>
                <a:ext uri="{FF2B5EF4-FFF2-40B4-BE49-F238E27FC236}">
                  <a16:creationId xmlns:a16="http://schemas.microsoft.com/office/drawing/2014/main" id="{ED4F1B50-AF13-4514-A1AC-8C878A9E55A3}"/>
                </a:ext>
              </a:extLst>
            </p:cNvPr>
            <p:cNvSpPr/>
            <p:nvPr/>
          </p:nvSpPr>
          <p:spPr>
            <a:xfrm>
              <a:off x="31629222" y="8974741"/>
              <a:ext cx="10863072" cy="8023437"/>
            </a:xfrm>
            <a:prstGeom prst="roundRect">
              <a:avLst>
                <a:gd name="adj" fmla="val 3004"/>
              </a:avLst>
            </a:prstGeom>
            <a:noFill/>
            <a:ln w="25400" cap="flat" cmpd="sng">
              <a:solidFill>
                <a:srgbClr val="395E8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29134" tIns="164520" rIns="329134" bIns="164520" anchor="ctr" anchorCtr="0">
              <a:noAutofit/>
            </a:bodyPr>
            <a:lstStyle/>
            <a:p>
              <a:pPr algn="ctr"/>
              <a:endParaRPr sz="6484">
                <a:solidFill>
                  <a:srgbClr val="FFFFFF"/>
                </a:solidFill>
              </a:endParaRPr>
            </a:p>
          </p:txBody>
        </p:sp>
        <p:sp>
          <p:nvSpPr>
            <p:cNvPr id="39" name="Shape 29">
              <a:extLst>
                <a:ext uri="{FF2B5EF4-FFF2-40B4-BE49-F238E27FC236}">
                  <a16:creationId xmlns:a16="http://schemas.microsoft.com/office/drawing/2014/main" id="{B281C49D-B5DF-4CC1-9888-247C30A6E6FB}"/>
                </a:ext>
              </a:extLst>
            </p:cNvPr>
            <p:cNvSpPr/>
            <p:nvPr/>
          </p:nvSpPr>
          <p:spPr>
            <a:xfrm>
              <a:off x="31559926" y="18333558"/>
              <a:ext cx="10863072" cy="8105731"/>
            </a:xfrm>
            <a:prstGeom prst="roundRect">
              <a:avLst>
                <a:gd name="adj" fmla="val 8542"/>
              </a:avLst>
            </a:prstGeom>
            <a:noFill/>
            <a:ln w="25400" cap="flat" cmpd="sng">
              <a:solidFill>
                <a:srgbClr val="395E8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29134" tIns="164520" rIns="329134" bIns="164520" anchor="ctr" anchorCtr="0">
              <a:noAutofit/>
            </a:bodyPr>
            <a:lstStyle/>
            <a:p>
              <a:pPr algn="ctr"/>
              <a:endParaRPr sz="6484">
                <a:solidFill>
                  <a:srgbClr val="FFFFFF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C341FFD-5F29-443E-B8D8-1B268A9FDE91}"/>
                </a:ext>
              </a:extLst>
            </p:cNvPr>
            <p:cNvSpPr txBox="1"/>
            <p:nvPr/>
          </p:nvSpPr>
          <p:spPr>
            <a:xfrm rot="16200000">
              <a:off x="-2025506" y="12341588"/>
              <a:ext cx="8097016" cy="1034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120" dirty="0">
                  <a:solidFill>
                    <a:srgbClr val="366092"/>
                  </a:solidFill>
                </a:rPr>
                <a:t>MOTIVATION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F286A40-C982-4862-A5C2-778A615A69F0}"/>
                </a:ext>
              </a:extLst>
            </p:cNvPr>
            <p:cNvSpPr txBox="1"/>
            <p:nvPr/>
          </p:nvSpPr>
          <p:spPr>
            <a:xfrm rot="16200000">
              <a:off x="-2019769" y="21810690"/>
              <a:ext cx="8168342" cy="1034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120" dirty="0">
                  <a:solidFill>
                    <a:srgbClr val="366092"/>
                  </a:solidFill>
                </a:rPr>
                <a:t>PROJECT DEFINITION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24ACEE3-4AFF-428B-AAB5-C0CAB900C0C7}"/>
                </a:ext>
              </a:extLst>
            </p:cNvPr>
            <p:cNvSpPr txBox="1"/>
            <p:nvPr/>
          </p:nvSpPr>
          <p:spPr>
            <a:xfrm rot="16200000">
              <a:off x="5909630" y="17075897"/>
              <a:ext cx="17556480" cy="1034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120" dirty="0">
                  <a:solidFill>
                    <a:srgbClr val="366092"/>
                  </a:solidFill>
                </a:rPr>
                <a:t>           DESIGN  DESCRIPTION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9F7FF12-D2E4-4623-B2CD-72A807B4F868}"/>
                </a:ext>
              </a:extLst>
            </p:cNvPr>
            <p:cNvSpPr txBox="1"/>
            <p:nvPr/>
          </p:nvSpPr>
          <p:spPr>
            <a:xfrm rot="16200000">
              <a:off x="26061952" y="12345952"/>
              <a:ext cx="8675561" cy="1034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120" dirty="0">
                  <a:solidFill>
                    <a:srgbClr val="366092"/>
                  </a:solidFill>
                </a:rPr>
                <a:t>DESIGN VALIDATION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7D4F187-F8BC-4E2A-8B39-7BF0BE1281A8}"/>
                </a:ext>
              </a:extLst>
            </p:cNvPr>
            <p:cNvSpPr txBox="1"/>
            <p:nvPr/>
          </p:nvSpPr>
          <p:spPr>
            <a:xfrm rot="16200000">
              <a:off x="26435788" y="20898656"/>
              <a:ext cx="8133163" cy="291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120" dirty="0">
                  <a:solidFill>
                    <a:srgbClr val="366092"/>
                  </a:solidFill>
                </a:rPr>
                <a:t>FINAL PRODUCT,  CONCLUSIONS &amp; FUTURE PLAN</a:t>
              </a:r>
            </a:p>
          </p:txBody>
        </p:sp>
        <p:sp>
          <p:nvSpPr>
            <p:cNvPr id="45" name="Shape 42">
              <a:extLst>
                <a:ext uri="{FF2B5EF4-FFF2-40B4-BE49-F238E27FC236}">
                  <a16:creationId xmlns:a16="http://schemas.microsoft.com/office/drawing/2014/main" id="{B4316751-CFAC-4810-8D1B-FB602DF617D8}"/>
                </a:ext>
              </a:extLst>
            </p:cNvPr>
            <p:cNvSpPr/>
            <p:nvPr/>
          </p:nvSpPr>
          <p:spPr>
            <a:xfrm rot="-5400000">
              <a:off x="13683949" y="22199861"/>
              <a:ext cx="2005841" cy="78608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3"/>
            </a:solidFill>
            <a:ln w="25400" cap="flat" cmpd="sng">
              <a:solidFill>
                <a:srgbClr val="71884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29134" tIns="164520" rIns="329134" bIns="164520" anchor="ctr" anchorCtr="0">
              <a:noAutofit/>
            </a:bodyPr>
            <a:lstStyle/>
            <a:p>
              <a:pPr algn="ctr"/>
              <a:endParaRPr sz="6484">
                <a:solidFill>
                  <a:srgbClr val="FFFFFF"/>
                </a:solidFill>
              </a:endParaRPr>
            </a:p>
          </p:txBody>
        </p:sp>
      </p:grpSp>
      <p:sp>
        <p:nvSpPr>
          <p:cNvPr id="46" name="Shape 29">
            <a:extLst>
              <a:ext uri="{FF2B5EF4-FFF2-40B4-BE49-F238E27FC236}">
                <a16:creationId xmlns:a16="http://schemas.microsoft.com/office/drawing/2014/main" id="{9B47FE0A-39E0-4BC8-9045-E528C5A385B5}"/>
              </a:ext>
            </a:extLst>
          </p:cNvPr>
          <p:cNvSpPr/>
          <p:nvPr/>
        </p:nvSpPr>
        <p:spPr>
          <a:xfrm>
            <a:off x="2444279" y="30452291"/>
            <a:ext cx="18325664" cy="168148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329134" tIns="164520" rIns="329134" bIns="164520" anchor="ctr" anchorCtr="0">
            <a:noAutofit/>
          </a:bodyPr>
          <a:lstStyle/>
          <a:p>
            <a:pPr algn="ctr"/>
            <a:endParaRPr sz="6484">
              <a:solidFill>
                <a:srgbClr val="FFFFFF"/>
              </a:solidFill>
            </a:endParaRPr>
          </a:p>
        </p:txBody>
      </p:sp>
      <p:sp>
        <p:nvSpPr>
          <p:cNvPr id="47" name="Shape 29">
            <a:extLst>
              <a:ext uri="{FF2B5EF4-FFF2-40B4-BE49-F238E27FC236}">
                <a16:creationId xmlns:a16="http://schemas.microsoft.com/office/drawing/2014/main" id="{55FBE4F4-436E-4C60-8927-3CC32CFD9578}"/>
              </a:ext>
            </a:extLst>
          </p:cNvPr>
          <p:cNvSpPr/>
          <p:nvPr/>
        </p:nvSpPr>
        <p:spPr>
          <a:xfrm>
            <a:off x="22639475" y="30508770"/>
            <a:ext cx="19681290" cy="168148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329134" tIns="164520" rIns="329134" bIns="164520" anchor="ctr" anchorCtr="0">
            <a:noAutofit/>
          </a:bodyPr>
          <a:lstStyle/>
          <a:p>
            <a:pPr algn="ctr"/>
            <a:endParaRPr sz="6484">
              <a:solidFill>
                <a:srgbClr val="FFFFFF"/>
              </a:solidFill>
            </a:endParaRPr>
          </a:p>
        </p:txBody>
      </p:sp>
      <p:pic>
        <p:nvPicPr>
          <p:cNvPr id="53" name="Picture 52" descr="Logo&#10;&#10;Description automatically generated">
            <a:extLst>
              <a:ext uri="{FF2B5EF4-FFF2-40B4-BE49-F238E27FC236}">
                <a16:creationId xmlns:a16="http://schemas.microsoft.com/office/drawing/2014/main" id="{B778B201-43C1-4D4A-A23D-AA260B054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67" y="849111"/>
            <a:ext cx="3016307" cy="400440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FE1AF5B0-0467-407C-BF89-02DEB8855613}"/>
              </a:ext>
            </a:extLst>
          </p:cNvPr>
          <p:cNvSpPr txBox="1"/>
          <p:nvPr/>
        </p:nvSpPr>
        <p:spPr>
          <a:xfrm>
            <a:off x="2581467" y="30750719"/>
            <a:ext cx="35066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02060"/>
                </a:solidFill>
              </a:rPr>
              <a:t>References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FBE4714-5726-460C-A736-CF48B38640DB}"/>
              </a:ext>
            </a:extLst>
          </p:cNvPr>
          <p:cNvSpPr txBox="1"/>
          <p:nvPr/>
        </p:nvSpPr>
        <p:spPr>
          <a:xfrm>
            <a:off x="22844886" y="30887849"/>
            <a:ext cx="84669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002060"/>
                </a:solidFill>
              </a:rPr>
              <a:t>4/30/21 Acknowledgements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13B158-193D-4ADE-A851-CF11FABDD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5348" y="678831"/>
            <a:ext cx="4389500" cy="43895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039FFF9-5EEE-4BE0-8B10-D9A78C326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487" y="6770009"/>
            <a:ext cx="10029361" cy="360344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AFE068B-5B54-4CA2-ADA2-492C1807AA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6460" y="18020461"/>
            <a:ext cx="10418967" cy="363192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29370CC-BDB6-47E3-B5A7-BE817D39153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0" r="9881"/>
          <a:stretch/>
        </p:blipFill>
        <p:spPr>
          <a:xfrm>
            <a:off x="16229068" y="9836799"/>
            <a:ext cx="5545344" cy="466196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991C539-D776-47A2-9458-7507BE45CE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19055" y="5826773"/>
            <a:ext cx="8459444" cy="401002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3A171F4E-7E6D-4FA5-9DD4-4BAF4CBC658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9" r="-1"/>
          <a:stretch/>
        </p:blipFill>
        <p:spPr>
          <a:xfrm>
            <a:off x="21848777" y="9836799"/>
            <a:ext cx="5684673" cy="466196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DAFA2481-93F4-49D6-B0F4-010C5D021A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394" y="6286703"/>
            <a:ext cx="5784199" cy="4038397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25646D8-4503-4AFE-9846-900D837823BA}"/>
              </a:ext>
            </a:extLst>
          </p:cNvPr>
          <p:cNvSpPr txBox="1"/>
          <p:nvPr/>
        </p:nvSpPr>
        <p:spPr>
          <a:xfrm>
            <a:off x="36714452" y="10384936"/>
            <a:ext cx="676002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/>
              <a:t>GUI displays 89% accuracy for 1200 observations of 5 vibration classes</a:t>
            </a:r>
          </a:p>
          <a:p>
            <a:endParaRPr lang="en-US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DA8DA5E6-ED9D-41C7-8566-5DBE2FB050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55958" y="6286703"/>
            <a:ext cx="4717892" cy="403002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F357C5DF-8384-4CF8-A3CD-4347E0EBE9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10902" y="11837177"/>
            <a:ext cx="5306312" cy="2621036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B718B719-EB41-40B8-A664-956E6E9C7CF1}"/>
              </a:ext>
            </a:extLst>
          </p:cNvPr>
          <p:cNvSpPr txBox="1"/>
          <p:nvPr/>
        </p:nvSpPr>
        <p:spPr>
          <a:xfrm>
            <a:off x="31626518" y="10380191"/>
            <a:ext cx="536494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/>
              <a:t>MATLAB Classification Learner set  KNN model’s accuracy 80-85%</a:t>
            </a:r>
          </a:p>
          <a:p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2505E54-490C-4F45-B0B8-47D3A2221812}"/>
              </a:ext>
            </a:extLst>
          </p:cNvPr>
          <p:cNvSpPr txBox="1"/>
          <p:nvPr/>
        </p:nvSpPr>
        <p:spPr>
          <a:xfrm>
            <a:off x="31710902" y="14393876"/>
            <a:ext cx="536494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/>
              <a:t>Python’s individual accuracy for 5 different class of vibrations</a:t>
            </a:r>
          </a:p>
          <a:p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5D849EC-249F-46A0-B922-1A2BE82196A1}"/>
              </a:ext>
            </a:extLst>
          </p:cNvPr>
          <p:cNvSpPr txBox="1"/>
          <p:nvPr/>
        </p:nvSpPr>
        <p:spPr>
          <a:xfrm>
            <a:off x="31048499" y="30498629"/>
            <a:ext cx="114437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Our group would like to acknowledge the input and support of our Customer Mentor: William Shepherd and Technical Manager: Dr. Tomas Materdey</a:t>
            </a:r>
          </a:p>
          <a:p>
            <a:endParaRPr lang="en-US" dirty="0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898EB0C3-CDC9-4F9B-85B5-03E11FFCF4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09128" y="30598741"/>
            <a:ext cx="14825329" cy="149460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6F72C7A-3376-4B19-84E2-F2CA370144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6" t="1812" r="238" b="-15190"/>
          <a:stretch/>
        </p:blipFill>
        <p:spPr bwMode="auto">
          <a:xfrm>
            <a:off x="36934875" y="11950771"/>
            <a:ext cx="5502663" cy="123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E0FEB7F-5F69-410B-85C8-40944DB3C0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2" t="-1" b="30362"/>
          <a:stretch/>
        </p:blipFill>
        <p:spPr bwMode="auto">
          <a:xfrm>
            <a:off x="36934875" y="13032414"/>
            <a:ext cx="5529973" cy="112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29A34652-8CA6-4469-B233-6B42BDDD6788}"/>
              </a:ext>
            </a:extLst>
          </p:cNvPr>
          <p:cNvSpPr txBox="1"/>
          <p:nvPr/>
        </p:nvSpPr>
        <p:spPr>
          <a:xfrm>
            <a:off x="36895047" y="14364149"/>
            <a:ext cx="54257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/>
              <a:t>Power Brick at full charge, system was able to capture data values for about 11 hours</a:t>
            </a:r>
          </a:p>
        </p:txBody>
      </p:sp>
    </p:spTree>
    <p:extLst>
      <p:ext uri="{BB962C8B-B14F-4D97-AF65-F5344CB8AC3E}">
        <p14:creationId xmlns:p14="http://schemas.microsoft.com/office/powerpoint/2010/main" val="124404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1536</TotalTime>
  <Words>424</Words>
  <Application>Microsoft Office PowerPoint</Application>
  <PresentationFormat>Custom</PresentationFormat>
  <Paragraphs>45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Source Sans Pro</vt:lpstr>
      <vt:lpstr>Wingdings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Tomas Materdey</dc:creator>
  <cp:lastModifiedBy>Tyler B McKean</cp:lastModifiedBy>
  <cp:revision>25</cp:revision>
  <cp:lastPrinted>2021-04-26T22:52:49Z</cp:lastPrinted>
  <dcterms:created xsi:type="dcterms:W3CDTF">2021-01-30T03:22:18Z</dcterms:created>
  <dcterms:modified xsi:type="dcterms:W3CDTF">2021-05-04T21:58:06Z</dcterms:modified>
</cp:coreProperties>
</file>